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650b412c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31650b412c4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650b412c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1650b412c4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650b412c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31650b412c4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650b412c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31650b412c4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650b412c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1650b412c4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1650b412c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31650b412c4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650b412c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1650b412c4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650b412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1650b412c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3B3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027332" y="0"/>
            <a:ext cx="2325467" cy="2325467"/>
          </a:xfrm>
          <a:prstGeom prst="rect">
            <a:avLst/>
          </a:prstGeom>
          <a:noFill/>
          <a:ln>
            <a:noFill/>
          </a:ln>
        </p:spPr>
      </p:pic>
      <p:sp>
        <p:nvSpPr>
          <p:cNvPr id="85" name="Google Shape;85;p13"/>
          <p:cNvSpPr txBox="1"/>
          <p:nvPr/>
        </p:nvSpPr>
        <p:spPr>
          <a:xfrm>
            <a:off x="870850" y="1542150"/>
            <a:ext cx="10633800" cy="5187300"/>
          </a:xfrm>
          <a:prstGeom prst="rect">
            <a:avLst/>
          </a:prstGeom>
          <a:solidFill>
            <a:srgbClr val="3B3B3B"/>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n-US" sz="6600" u="none" cap="none" strike="noStrike">
                <a:solidFill>
                  <a:srgbClr val="FF6600"/>
                </a:solidFill>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4000">
                <a:solidFill>
                  <a:schemeClr val="dk1"/>
                </a:solidFill>
                <a:latin typeface="Times New Roman"/>
                <a:ea typeface="Times New Roman"/>
                <a:cs typeface="Times New Roman"/>
                <a:sym typeface="Times New Roman"/>
              </a:rPr>
              <a:t>G2M insight for Cab Investment firm</a:t>
            </a:r>
            <a:endParaRPr>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4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2800">
                <a:solidFill>
                  <a:schemeClr val="dk1"/>
                </a:solidFill>
                <a:latin typeface="Times New Roman"/>
                <a:ea typeface="Times New Roman"/>
                <a:cs typeface="Times New Roman"/>
                <a:sym typeface="Times New Roman"/>
              </a:rPr>
              <a:t>21 November 2024</a:t>
            </a:r>
            <a:endParaRPr>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1" lang="en-US" sz="2800">
                <a:solidFill>
                  <a:schemeClr val="accent2"/>
                </a:solidFill>
                <a:latin typeface="Times New Roman"/>
                <a:ea typeface="Times New Roman"/>
                <a:cs typeface="Times New Roman"/>
                <a:sym typeface="Times New Roman"/>
              </a:rPr>
              <a:t>By: Rohan Khatri,</a:t>
            </a:r>
            <a:r>
              <a:rPr b="1" lang="en-US" sz="2800">
                <a:solidFill>
                  <a:schemeClr val="accent2"/>
                </a:solidFill>
                <a:latin typeface="Times New Roman"/>
                <a:ea typeface="Times New Roman"/>
                <a:cs typeface="Times New Roman"/>
                <a:sym typeface="Times New Roman"/>
              </a:rPr>
              <a:t> LISUM39 </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Hypothesis #2</a:t>
            </a:r>
            <a:endParaRPr>
              <a:latin typeface="Times New Roman"/>
              <a:ea typeface="Times New Roman"/>
              <a:cs typeface="Times New Roman"/>
              <a:sym typeface="Times New Roman"/>
            </a:endParaRPr>
          </a:p>
        </p:txBody>
      </p:sp>
      <p:sp>
        <p:nvSpPr>
          <p:cNvPr id="148" name="Google Shape;148;p22"/>
          <p:cNvSpPr txBox="1"/>
          <p:nvPr/>
        </p:nvSpPr>
        <p:spPr>
          <a:xfrm>
            <a:off x="9806000" y="1372800"/>
            <a:ext cx="2385900" cy="599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Null Hypothesis (H₀): There is no significant </a:t>
            </a:r>
            <a:r>
              <a:rPr lang="en-US" sz="1800">
                <a:solidFill>
                  <a:schemeClr val="dk1"/>
                </a:solidFill>
                <a:latin typeface="Times New Roman"/>
                <a:ea typeface="Times New Roman"/>
                <a:cs typeface="Times New Roman"/>
                <a:sym typeface="Times New Roman"/>
              </a:rPr>
              <a:t>difference</a:t>
            </a:r>
            <a:r>
              <a:rPr lang="en-US" sz="1800">
                <a:solidFill>
                  <a:schemeClr val="dk1"/>
                </a:solidFill>
                <a:latin typeface="Times New Roman"/>
                <a:ea typeface="Times New Roman"/>
                <a:cs typeface="Times New Roman"/>
                <a:sym typeface="Times New Roman"/>
              </a:rPr>
              <a:t> in cab service usage frequency between genders.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Alternate Hypothesis (H₁): There is significant difference in cab usage frequency between genders.</a:t>
            </a:r>
            <a:endParaRPr sz="1800">
              <a:solidFill>
                <a:schemeClr val="dk1"/>
              </a:solidFill>
              <a:latin typeface="Times New Roman"/>
              <a:ea typeface="Times New Roman"/>
              <a:cs typeface="Times New Roman"/>
              <a:sym typeface="Times New Roman"/>
            </a:endParaRPr>
          </a:p>
        </p:txBody>
      </p:sp>
      <p:pic>
        <p:nvPicPr>
          <p:cNvPr id="149" name="Google Shape;149;p22"/>
          <p:cNvPicPr preferRelativeResize="0"/>
          <p:nvPr/>
        </p:nvPicPr>
        <p:blipFill>
          <a:blip r:embed="rId3">
            <a:alphaModFix/>
          </a:blip>
          <a:stretch>
            <a:fillRect/>
          </a:stretch>
        </p:blipFill>
        <p:spPr>
          <a:xfrm>
            <a:off x="76200" y="1372800"/>
            <a:ext cx="9729799" cy="537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Hypothesis #3</a:t>
            </a:r>
            <a:endParaRPr>
              <a:latin typeface="Times New Roman"/>
              <a:ea typeface="Times New Roman"/>
              <a:cs typeface="Times New Roman"/>
              <a:sym typeface="Times New Roman"/>
            </a:endParaRPr>
          </a:p>
        </p:txBody>
      </p:sp>
      <p:sp>
        <p:nvSpPr>
          <p:cNvPr id="155" name="Google Shape;155;p23"/>
          <p:cNvSpPr txBox="1"/>
          <p:nvPr/>
        </p:nvSpPr>
        <p:spPr>
          <a:xfrm>
            <a:off x="9720275" y="1220400"/>
            <a:ext cx="2547900" cy="5993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Null Hypothesis (H₀): There is no significant seasonality in the number of customers using the cab service base.</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Alternate Hypothesis (H₁): There is significant seasonality in the </a:t>
            </a:r>
            <a:r>
              <a:rPr lang="en-US" sz="1800">
                <a:solidFill>
                  <a:schemeClr val="dk1"/>
                </a:solidFill>
                <a:latin typeface="Times New Roman"/>
                <a:ea typeface="Times New Roman"/>
                <a:cs typeface="Times New Roman"/>
                <a:sym typeface="Times New Roman"/>
              </a:rPr>
              <a:t>number</a:t>
            </a:r>
            <a:r>
              <a:rPr lang="en-US" sz="1800">
                <a:solidFill>
                  <a:schemeClr val="dk1"/>
                </a:solidFill>
                <a:latin typeface="Times New Roman"/>
                <a:ea typeface="Times New Roman"/>
                <a:cs typeface="Times New Roman"/>
                <a:sym typeface="Times New Roman"/>
              </a:rPr>
              <a:t> of customers using the cab service, with certain months or seasons seeing higher usage.</a:t>
            </a:r>
            <a:endParaRPr sz="1800">
              <a:solidFill>
                <a:schemeClr val="dk1"/>
              </a:solidFill>
              <a:latin typeface="Times New Roman"/>
              <a:ea typeface="Times New Roman"/>
              <a:cs typeface="Times New Roman"/>
              <a:sym typeface="Times New Roman"/>
            </a:endParaRPr>
          </a:p>
        </p:txBody>
      </p:sp>
      <p:pic>
        <p:nvPicPr>
          <p:cNvPr id="156" name="Google Shape;156;p23"/>
          <p:cNvPicPr preferRelativeResize="0"/>
          <p:nvPr/>
        </p:nvPicPr>
        <p:blipFill>
          <a:blip r:embed="rId3">
            <a:alphaModFix/>
          </a:blip>
          <a:stretch>
            <a:fillRect/>
          </a:stretch>
        </p:blipFill>
        <p:spPr>
          <a:xfrm>
            <a:off x="0" y="1290875"/>
            <a:ext cx="9918152" cy="5495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Hypothesis #4</a:t>
            </a:r>
            <a:endParaRPr>
              <a:latin typeface="Times New Roman"/>
              <a:ea typeface="Times New Roman"/>
              <a:cs typeface="Times New Roman"/>
              <a:sym typeface="Times New Roman"/>
            </a:endParaRPr>
          </a:p>
        </p:txBody>
      </p:sp>
      <p:sp>
        <p:nvSpPr>
          <p:cNvPr id="162" name="Google Shape;162;p24"/>
          <p:cNvSpPr txBox="1"/>
          <p:nvPr/>
        </p:nvSpPr>
        <p:spPr>
          <a:xfrm>
            <a:off x="9032100" y="1601400"/>
            <a:ext cx="3007500" cy="5993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Null Hypothesis (H₀): There is no significant relationship between trip distance and profitability.</a:t>
            </a:r>
            <a:endParaRPr sz="2200">
              <a:solidFill>
                <a:schemeClr val="dk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Alternate Hypothesis (H₁): Longer trips </a:t>
            </a:r>
            <a:r>
              <a:rPr lang="en-US" sz="2200">
                <a:solidFill>
                  <a:schemeClr val="dk1"/>
                </a:solidFill>
                <a:latin typeface="Times New Roman"/>
                <a:ea typeface="Times New Roman"/>
                <a:cs typeface="Times New Roman"/>
                <a:sym typeface="Times New Roman"/>
              </a:rPr>
              <a:t>generate</a:t>
            </a:r>
            <a:r>
              <a:rPr lang="en-US" sz="2200">
                <a:solidFill>
                  <a:schemeClr val="dk1"/>
                </a:solidFill>
                <a:latin typeface="Times New Roman"/>
                <a:ea typeface="Times New Roman"/>
                <a:cs typeface="Times New Roman"/>
                <a:sym typeface="Times New Roman"/>
              </a:rPr>
              <a:t> higher profitability per ride.</a:t>
            </a:r>
            <a:endParaRPr sz="2200">
              <a:solidFill>
                <a:schemeClr val="dk1"/>
              </a:solidFill>
              <a:latin typeface="Times New Roman"/>
              <a:ea typeface="Times New Roman"/>
              <a:cs typeface="Times New Roman"/>
              <a:sym typeface="Times New Roman"/>
            </a:endParaRPr>
          </a:p>
        </p:txBody>
      </p:sp>
      <p:pic>
        <p:nvPicPr>
          <p:cNvPr id="163" name="Google Shape;163;p24"/>
          <p:cNvPicPr preferRelativeResize="0"/>
          <p:nvPr/>
        </p:nvPicPr>
        <p:blipFill>
          <a:blip r:embed="rId3">
            <a:alphaModFix/>
          </a:blip>
          <a:stretch>
            <a:fillRect/>
          </a:stretch>
        </p:blipFill>
        <p:spPr>
          <a:xfrm>
            <a:off x="152400" y="1220400"/>
            <a:ext cx="8952641" cy="5637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Hypothesis #5</a:t>
            </a:r>
            <a:endParaRPr>
              <a:latin typeface="Times New Roman"/>
              <a:ea typeface="Times New Roman"/>
              <a:cs typeface="Times New Roman"/>
              <a:sym typeface="Times New Roman"/>
            </a:endParaRPr>
          </a:p>
        </p:txBody>
      </p:sp>
      <p:sp>
        <p:nvSpPr>
          <p:cNvPr id="169" name="Google Shape;169;p25"/>
          <p:cNvSpPr txBox="1"/>
          <p:nvPr/>
        </p:nvSpPr>
        <p:spPr>
          <a:xfrm>
            <a:off x="7965300" y="1830000"/>
            <a:ext cx="4104600" cy="54396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Null Hypothesis (H₀): Income level does not influence the preference for one cab company over another.</a:t>
            </a:r>
            <a:endParaRPr sz="2200">
              <a:solidFill>
                <a:schemeClr val="dk1"/>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Alternate Hypothesis (H₁): Higher-income customers show a preference for one cab company over the other.</a:t>
            </a:r>
            <a:endParaRPr sz="2200">
              <a:solidFill>
                <a:schemeClr val="dk1"/>
              </a:solidFill>
              <a:latin typeface="Times New Roman"/>
              <a:ea typeface="Times New Roman"/>
              <a:cs typeface="Times New Roman"/>
              <a:sym typeface="Times New Roman"/>
            </a:endParaRPr>
          </a:p>
        </p:txBody>
      </p:sp>
      <p:pic>
        <p:nvPicPr>
          <p:cNvPr id="170" name="Google Shape;170;p25"/>
          <p:cNvPicPr preferRelativeResize="0"/>
          <p:nvPr/>
        </p:nvPicPr>
        <p:blipFill rotWithShape="1">
          <a:blip r:embed="rId3">
            <a:alphaModFix/>
          </a:blip>
          <a:srcRect b="0" l="0" r="990" t="0"/>
          <a:stretch/>
        </p:blipFill>
        <p:spPr>
          <a:xfrm>
            <a:off x="0" y="1220400"/>
            <a:ext cx="7965300" cy="56362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ctrTitle"/>
          </p:nvPr>
        </p:nvSpPr>
        <p:spPr>
          <a:xfrm>
            <a:off x="0" y="0"/>
            <a:ext cx="12192000" cy="9822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Summary</a:t>
            </a:r>
            <a:endParaRPr>
              <a:latin typeface="Times New Roman"/>
              <a:ea typeface="Times New Roman"/>
              <a:cs typeface="Times New Roman"/>
              <a:sym typeface="Times New Roman"/>
            </a:endParaRPr>
          </a:p>
        </p:txBody>
      </p:sp>
      <p:sp>
        <p:nvSpPr>
          <p:cNvPr id="176" name="Google Shape;176;p26"/>
          <p:cNvSpPr txBox="1"/>
          <p:nvPr/>
        </p:nvSpPr>
        <p:spPr>
          <a:xfrm>
            <a:off x="44650" y="997150"/>
            <a:ext cx="12147300" cy="5860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AutoNum type="arabicPeriod"/>
            </a:pPr>
            <a:r>
              <a:rPr b="1" lang="en-US" sz="1800">
                <a:solidFill>
                  <a:schemeClr val="dk1"/>
                </a:solidFill>
                <a:latin typeface="Times New Roman"/>
                <a:ea typeface="Times New Roman"/>
                <a:cs typeface="Times New Roman"/>
                <a:sym typeface="Times New Roman"/>
              </a:rPr>
              <a:t>Cab Service Usage Frequency by Income Level</a:t>
            </a:r>
            <a:br>
              <a:rPr b="1"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The null hypothesis is </a:t>
            </a:r>
            <a:r>
              <a:rPr b="1" lang="en-US" sz="1800">
                <a:solidFill>
                  <a:srgbClr val="FF6600"/>
                </a:solidFill>
                <a:latin typeface="Times New Roman"/>
                <a:ea typeface="Times New Roman"/>
                <a:cs typeface="Times New Roman"/>
                <a:sym typeface="Times New Roman"/>
              </a:rPr>
              <a:t>rejected</a:t>
            </a:r>
            <a:r>
              <a:rPr lang="en-US" sz="1800">
                <a:solidFill>
                  <a:schemeClr val="dk1"/>
                </a:solidFill>
                <a:latin typeface="Times New Roman"/>
                <a:ea typeface="Times New Roman"/>
                <a:cs typeface="Times New Roman"/>
                <a:sym typeface="Times New Roman"/>
              </a:rPr>
              <a:t> as the data supports the alternate hypothesis, showing that higher-income customers use cab services more frequently than lower-income customers.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AutoNum type="arabicPeriod"/>
            </a:pPr>
            <a:r>
              <a:rPr b="1" lang="en-US" sz="1800">
                <a:solidFill>
                  <a:schemeClr val="dk1"/>
                </a:solidFill>
                <a:latin typeface="Times New Roman"/>
                <a:ea typeface="Times New Roman"/>
                <a:cs typeface="Times New Roman"/>
                <a:sym typeface="Times New Roman"/>
              </a:rPr>
              <a:t>Cab Usage Frequency by Gender</a:t>
            </a:r>
            <a:endParaRPr b="1"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Male Customers: 77.1% of rides were with Yellow Cab, and 22.9% with Pink Cab.</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Female Customers: 75.6% of rides were with Yellow Cab, and 24.4% with Pink Cab.</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The null hypothesis is </a:t>
            </a:r>
            <a:r>
              <a:rPr b="1" lang="en-US" sz="1800">
                <a:solidFill>
                  <a:srgbClr val="FF6600"/>
                </a:solidFill>
                <a:latin typeface="Times New Roman"/>
                <a:ea typeface="Times New Roman"/>
                <a:cs typeface="Times New Roman"/>
                <a:sym typeface="Times New Roman"/>
              </a:rPr>
              <a:t>supported</a:t>
            </a:r>
            <a:r>
              <a:rPr lang="en-US" sz="1800">
                <a:solidFill>
                  <a:schemeClr val="dk1"/>
                </a:solidFill>
                <a:latin typeface="Times New Roman"/>
                <a:ea typeface="Times New Roman"/>
                <a:cs typeface="Times New Roman"/>
                <a:sym typeface="Times New Roman"/>
              </a:rPr>
              <a:t> as the data does not show a significant difference in cab usage frequency between genders.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AutoNum type="arabicPeriod" startAt="3"/>
            </a:pPr>
            <a:r>
              <a:rPr b="1" lang="en-US" sz="1800">
                <a:solidFill>
                  <a:schemeClr val="dk1"/>
                </a:solidFill>
                <a:latin typeface="Times New Roman"/>
                <a:ea typeface="Times New Roman"/>
                <a:cs typeface="Times New Roman"/>
                <a:sym typeface="Times New Roman"/>
              </a:rPr>
              <a:t>Seasonal Variation</a:t>
            </a:r>
            <a:br>
              <a:rPr b="1"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The null hypothesis is </a:t>
            </a:r>
            <a:r>
              <a:rPr b="1" lang="en-US" sz="1800">
                <a:solidFill>
                  <a:srgbClr val="FF6600"/>
                </a:solidFill>
                <a:latin typeface="Times New Roman"/>
                <a:ea typeface="Times New Roman"/>
                <a:cs typeface="Times New Roman"/>
                <a:sym typeface="Times New Roman"/>
              </a:rPr>
              <a:t>rejected</a:t>
            </a:r>
            <a:r>
              <a:rPr lang="en-US" sz="1800">
                <a:solidFill>
                  <a:schemeClr val="dk1"/>
                </a:solidFill>
                <a:latin typeface="Times New Roman"/>
                <a:ea typeface="Times New Roman"/>
                <a:cs typeface="Times New Roman"/>
                <a:sym typeface="Times New Roman"/>
              </a:rPr>
              <a:t> as the data indicates seasonal variation. There is a clear trend with a gradual increase in usage from mid-year (June/July) to the end of the year.</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AutoNum type="arabicPeriod" startAt="3"/>
            </a:pPr>
            <a:r>
              <a:rPr b="1" lang="en-US" sz="1800">
                <a:solidFill>
                  <a:schemeClr val="dk1"/>
                </a:solidFill>
                <a:latin typeface="Times New Roman"/>
                <a:ea typeface="Times New Roman"/>
                <a:cs typeface="Times New Roman"/>
                <a:sym typeface="Times New Roman"/>
              </a:rPr>
              <a:t>Relationship Between Trip Distance and Profitability</a:t>
            </a:r>
            <a:br>
              <a:rPr b="1"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The null hypothesis is </a:t>
            </a:r>
            <a:r>
              <a:rPr b="1" lang="en-US" sz="1800">
                <a:solidFill>
                  <a:srgbClr val="FF6600"/>
                </a:solidFill>
                <a:latin typeface="Times New Roman"/>
                <a:ea typeface="Times New Roman"/>
                <a:cs typeface="Times New Roman"/>
                <a:sym typeface="Times New Roman"/>
              </a:rPr>
              <a:t>rejected</a:t>
            </a:r>
            <a:r>
              <a:rPr lang="en-US" sz="1800">
                <a:solidFill>
                  <a:schemeClr val="dk1"/>
                </a:solidFill>
                <a:latin typeface="Times New Roman"/>
                <a:ea typeface="Times New Roman"/>
                <a:cs typeface="Times New Roman"/>
                <a:sym typeface="Times New Roman"/>
              </a:rPr>
              <a:t> as the scatter plot and trend line show a positive relationship between trip distance and profitability. As trip distance increases, profit tends to increase, although there is considerable variability, especially for longer trips.</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AutoNum type="arabicPeriod" startAt="3"/>
            </a:pPr>
            <a:r>
              <a:rPr b="1" lang="en-US" sz="1800">
                <a:solidFill>
                  <a:schemeClr val="dk1"/>
                </a:solidFill>
                <a:latin typeface="Times New Roman"/>
                <a:ea typeface="Times New Roman"/>
                <a:cs typeface="Times New Roman"/>
                <a:sym typeface="Times New Roman"/>
              </a:rPr>
              <a:t>Income Level and Cab Preference</a:t>
            </a:r>
            <a:br>
              <a:rPr b="1"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The data </a:t>
            </a:r>
            <a:r>
              <a:rPr b="1" lang="en-US" sz="1800">
                <a:solidFill>
                  <a:srgbClr val="FF6600"/>
                </a:solidFill>
                <a:latin typeface="Times New Roman"/>
                <a:ea typeface="Times New Roman"/>
                <a:cs typeface="Times New Roman"/>
                <a:sym typeface="Times New Roman"/>
              </a:rPr>
              <a:t>supports</a:t>
            </a:r>
            <a:r>
              <a:rPr lang="en-US" sz="1800">
                <a:solidFill>
                  <a:schemeClr val="dk1"/>
                </a:solidFill>
                <a:latin typeface="Times New Roman"/>
                <a:ea typeface="Times New Roman"/>
                <a:cs typeface="Times New Roman"/>
                <a:sym typeface="Times New Roman"/>
              </a:rPr>
              <a:t> the null hypothesis, indicating that income level does not significantly influence the preference for one cab company over another. The percentages for each cab company remain relatively stable across all income brackets.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ctrTitle"/>
          </p:nvPr>
        </p:nvSpPr>
        <p:spPr>
          <a:xfrm>
            <a:off x="0" y="0"/>
            <a:ext cx="12192000" cy="9822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Recommendations</a:t>
            </a:r>
            <a:endParaRPr>
              <a:latin typeface="Times New Roman"/>
              <a:ea typeface="Times New Roman"/>
              <a:cs typeface="Times New Roman"/>
              <a:sym typeface="Times New Roman"/>
            </a:endParaRPr>
          </a:p>
        </p:txBody>
      </p:sp>
      <p:sp>
        <p:nvSpPr>
          <p:cNvPr id="182" name="Google Shape;182;p27"/>
          <p:cNvSpPr txBox="1"/>
          <p:nvPr/>
        </p:nvSpPr>
        <p:spPr>
          <a:xfrm>
            <a:off x="29775" y="1026925"/>
            <a:ext cx="12192000" cy="5831100"/>
          </a:xfrm>
          <a:prstGeom prst="rect">
            <a:avLst/>
          </a:prstGeom>
          <a:noFill/>
          <a:ln>
            <a:noFill/>
          </a:ln>
        </p:spPr>
        <p:txBody>
          <a:bodyPr anchorCtr="0" anchor="t" bIns="91425" lIns="91425" spcFirstLastPara="1" rIns="91425" wrap="square" tIns="91425">
            <a:noAutofit/>
          </a:bodyPr>
          <a:lstStyle/>
          <a:p>
            <a:pPr indent="-374650" lvl="0" marL="457200" rtl="0" algn="l">
              <a:lnSpc>
                <a:spcPct val="150000"/>
              </a:lnSpc>
              <a:spcBef>
                <a:spcPts val="1200"/>
              </a:spcBef>
              <a:spcAft>
                <a:spcPts val="0"/>
              </a:spcAft>
              <a:buClr>
                <a:schemeClr val="dk1"/>
              </a:buClr>
              <a:buSzPts val="2300"/>
              <a:buFont typeface="Times New Roman"/>
              <a:buAutoNum type="arabicPeriod"/>
            </a:pPr>
            <a:r>
              <a:rPr b="1" lang="en-US" sz="2300">
                <a:solidFill>
                  <a:srgbClr val="FF6600"/>
                </a:solidFill>
                <a:latin typeface="Times New Roman"/>
                <a:ea typeface="Times New Roman"/>
                <a:cs typeface="Times New Roman"/>
                <a:sym typeface="Times New Roman"/>
              </a:rPr>
              <a:t>Target all income segments equally</a:t>
            </a:r>
            <a:r>
              <a:rPr lang="en-US" sz="2300">
                <a:solidFill>
                  <a:schemeClr val="dk1"/>
                </a:solidFill>
                <a:latin typeface="Times New Roman"/>
                <a:ea typeface="Times New Roman"/>
                <a:cs typeface="Times New Roman"/>
                <a:sym typeface="Times New Roman"/>
              </a:rPr>
              <a:t> by investing in attracting customers across all income brackets, as cab usage is not strongly influenced by income level.</a:t>
            </a:r>
            <a:endParaRPr sz="23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Clr>
                <a:schemeClr val="dk1"/>
              </a:buClr>
              <a:buSzPts val="2300"/>
              <a:buFont typeface="Times New Roman"/>
              <a:buAutoNum type="arabicPeriod"/>
            </a:pPr>
            <a:r>
              <a:rPr b="1" lang="en-US" sz="2300">
                <a:solidFill>
                  <a:srgbClr val="FF6600"/>
                </a:solidFill>
                <a:latin typeface="Times New Roman"/>
                <a:ea typeface="Times New Roman"/>
                <a:cs typeface="Times New Roman"/>
                <a:sym typeface="Times New Roman"/>
              </a:rPr>
              <a:t>Increase driver availability during peak months</a:t>
            </a:r>
            <a:r>
              <a:rPr lang="en-US" sz="2300">
                <a:solidFill>
                  <a:schemeClr val="dk1"/>
                </a:solidFill>
                <a:latin typeface="Times New Roman"/>
                <a:ea typeface="Times New Roman"/>
                <a:cs typeface="Times New Roman"/>
                <a:sym typeface="Times New Roman"/>
              </a:rPr>
              <a:t> to meet high demand and enhance customer satisfaction. Launch seasonal promotions during peak times, such as summer and December, to maximize profitability.</a:t>
            </a:r>
            <a:endParaRPr sz="23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Clr>
                <a:schemeClr val="dk1"/>
              </a:buClr>
              <a:buSzPts val="2300"/>
              <a:buFont typeface="Times New Roman"/>
              <a:buAutoNum type="arabicPeriod"/>
            </a:pPr>
            <a:r>
              <a:rPr b="1" lang="en-US" sz="2300">
                <a:solidFill>
                  <a:srgbClr val="FF6600"/>
                </a:solidFill>
                <a:latin typeface="Times New Roman"/>
                <a:ea typeface="Times New Roman"/>
                <a:cs typeface="Times New Roman"/>
                <a:sym typeface="Times New Roman"/>
              </a:rPr>
              <a:t>Incentivize longer trips</a:t>
            </a:r>
            <a:r>
              <a:rPr lang="en-US" sz="2300">
                <a:solidFill>
                  <a:schemeClr val="dk1"/>
                </a:solidFill>
                <a:latin typeface="Times New Roman"/>
                <a:ea typeface="Times New Roman"/>
                <a:cs typeface="Times New Roman"/>
                <a:sym typeface="Times New Roman"/>
              </a:rPr>
              <a:t> by offering discounts or loyalty points to encourage customers to take rides over greater distances.</a:t>
            </a:r>
            <a:endParaRPr sz="23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Clr>
                <a:schemeClr val="dk1"/>
              </a:buClr>
              <a:buSzPts val="2300"/>
              <a:buFont typeface="Times New Roman"/>
              <a:buAutoNum type="arabicPeriod"/>
            </a:pPr>
            <a:r>
              <a:rPr b="1" lang="en-US" sz="2300">
                <a:solidFill>
                  <a:srgbClr val="FF6600"/>
                </a:solidFill>
                <a:latin typeface="Times New Roman"/>
                <a:ea typeface="Times New Roman"/>
                <a:cs typeface="Times New Roman"/>
                <a:sym typeface="Times New Roman"/>
              </a:rPr>
              <a:t>Provide flexible payment options</a:t>
            </a:r>
            <a:r>
              <a:rPr lang="en-US" sz="2300">
                <a:solidFill>
                  <a:schemeClr val="dk1"/>
                </a:solidFill>
                <a:latin typeface="Times New Roman"/>
                <a:ea typeface="Times New Roman"/>
                <a:cs typeface="Times New Roman"/>
                <a:sym typeface="Times New Roman"/>
              </a:rPr>
              <a:t> by including multiple methods such as card, cash, digital wallets, and in-app payments. Partner with popular payment providers to improve convenience and offer promotional deals.</a:t>
            </a:r>
            <a:endParaRPr sz="2300">
              <a:solidFill>
                <a:schemeClr val="dk1"/>
              </a:solidFill>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sz="23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ctrTitle"/>
          </p:nvPr>
        </p:nvSpPr>
        <p:spPr>
          <a:xfrm>
            <a:off x="-1"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t/>
            </a:r>
            <a:endParaRPr b="1">
              <a:solidFill>
                <a:srgbClr val="FF6600"/>
              </a:solidFill>
            </a:endParaRPr>
          </a:p>
        </p:txBody>
      </p:sp>
      <p:pic>
        <p:nvPicPr>
          <p:cNvPr id="188" name="Google Shape;188;p28"/>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89" name="Google Shape;189;p28"/>
          <p:cNvSpPr txBox="1"/>
          <p:nvPr>
            <p:ph idx="1" type="subTitle"/>
          </p:nvPr>
        </p:nvSpPr>
        <p:spPr>
          <a:xfrm>
            <a:off x="6363445" y="2846268"/>
            <a:ext cx="5559000" cy="16557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90000"/>
              </a:lnSpc>
              <a:spcBef>
                <a:spcPts val="0"/>
              </a:spcBef>
              <a:spcAft>
                <a:spcPts val="0"/>
              </a:spcAft>
              <a:buClr>
                <a:srgbClr val="FF6600"/>
              </a:buClr>
              <a:buSzPts val="6600"/>
              <a:buNone/>
            </a:pPr>
            <a:r>
              <a:rPr lang="en-US" sz="6600">
                <a:solidFill>
                  <a:srgbClr val="FF6600"/>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a:solidFill>
                  <a:srgbClr val="FF6600"/>
                </a:solidFill>
                <a:latin typeface="Times New Roman"/>
                <a:ea typeface="Times New Roman"/>
                <a:cs typeface="Times New Roman"/>
                <a:sym typeface="Times New Roman"/>
              </a:rPr>
              <a:t>Agenda</a:t>
            </a:r>
            <a:endParaRPr>
              <a:latin typeface="Times New Roman"/>
              <a:ea typeface="Times New Roman"/>
              <a:cs typeface="Times New Roman"/>
              <a:sym typeface="Times New Roman"/>
            </a:endParaRPr>
          </a:p>
        </p:txBody>
      </p:sp>
      <p:sp>
        <p:nvSpPr>
          <p:cNvPr id="91" name="Google Shape;91;p14"/>
          <p:cNvSpPr txBox="1"/>
          <p:nvPr>
            <p:ph idx="1" type="subTitle"/>
          </p:nvPr>
        </p:nvSpPr>
        <p:spPr>
          <a:xfrm>
            <a:off x="5428343" y="0"/>
            <a:ext cx="6459000" cy="6858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solidFill>
                <a:srgbClr val="FF6600"/>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400"/>
              <a:buNone/>
            </a:pPr>
            <a:r>
              <a:rPr lang="en-US">
                <a:solidFill>
                  <a:srgbClr val="FF6600"/>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Executive Summary</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Problem Statement</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Approach</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EDA</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EDA Summary</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rgbClr val="FF6600"/>
              </a:buClr>
              <a:buSzPts val="2800"/>
              <a:buNone/>
            </a:pPr>
            <a:r>
              <a:rPr lang="en-US" sz="2800">
                <a:solidFill>
                  <a:srgbClr val="FF6600"/>
                </a:solidFill>
                <a:latin typeface="Times New Roman"/>
                <a:ea typeface="Times New Roman"/>
                <a:cs typeface="Times New Roman"/>
                <a:sym typeface="Times New Roman"/>
              </a:rPr>
              <a:t>         Recommendations</a:t>
            </a:r>
            <a:endParaRPr>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3200"/>
              <a:buNone/>
            </a:pPr>
            <a:r>
              <a:t/>
            </a:r>
            <a:endParaRPr sz="3200">
              <a:solidFill>
                <a:srgbClr val="FF6600"/>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2400"/>
              <a:buNone/>
            </a:pPr>
            <a:r>
              <a:t/>
            </a:r>
            <a:endParaRPr>
              <a:solidFill>
                <a:srgbClr val="FF6600"/>
              </a:solidFill>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2400"/>
              <a:buNone/>
            </a:pPr>
            <a:r>
              <a:t/>
            </a:r>
            <a:endParaRPr>
              <a:solidFill>
                <a:srgbClr val="FF6600"/>
              </a:solidFill>
              <a:latin typeface="Times New Roman"/>
              <a:ea typeface="Times New Roman"/>
              <a:cs typeface="Times New Roman"/>
              <a:sym typeface="Times New Roman"/>
            </a:endParaRPr>
          </a:p>
        </p:txBody>
      </p:sp>
      <p:pic>
        <p:nvPicPr>
          <p:cNvPr id="92" name="Google Shape;92;p14"/>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0"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a:solidFill>
                  <a:srgbClr val="FF6600"/>
                </a:solidFill>
                <a:latin typeface="Times New Roman"/>
                <a:ea typeface="Times New Roman"/>
                <a:cs typeface="Times New Roman"/>
                <a:sym typeface="Times New Roman"/>
              </a:rPr>
              <a:t>Executive Summary</a:t>
            </a:r>
            <a:endParaRPr b="1">
              <a:solidFill>
                <a:srgbClr val="FF6600"/>
              </a:solidFill>
              <a:latin typeface="Times New Roman"/>
              <a:ea typeface="Times New Roman"/>
              <a:cs typeface="Times New Roman"/>
              <a:sym typeface="Times New Roman"/>
            </a:endParaRPr>
          </a:p>
          <a:p>
            <a:pPr indent="0" lvl="0" marL="0" rtl="0" algn="ctr">
              <a:lnSpc>
                <a:spcPct val="90000"/>
              </a:lnSpc>
              <a:spcBef>
                <a:spcPts val="0"/>
              </a:spcBef>
              <a:spcAft>
                <a:spcPts val="0"/>
              </a:spcAft>
              <a:buClr>
                <a:schemeClr val="dk1"/>
              </a:buClr>
              <a:buSzPts val="6000"/>
              <a:buFont typeface="Arial"/>
              <a:buNone/>
            </a:pPr>
            <a:r>
              <a:t/>
            </a:r>
            <a:endParaRPr b="1">
              <a:solidFill>
                <a:srgbClr val="FF6600"/>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rgbClr val="FF6600"/>
              </a:buClr>
              <a:buSzPts val="2000"/>
              <a:buFont typeface="Arial"/>
              <a:buNone/>
            </a:pPr>
            <a:r>
              <a:rPr lang="en-US" sz="1700">
                <a:solidFill>
                  <a:srgbClr val="FF6600"/>
                </a:solidFill>
                <a:latin typeface="Times New Roman"/>
                <a:ea typeface="Times New Roman"/>
                <a:cs typeface="Times New Roman"/>
                <a:sym typeface="Times New Roman"/>
              </a:rPr>
              <a:t>  Assessment of the US Cab Industry for Investment Opportunities XYZ</a:t>
            </a:r>
            <a:endParaRPr b="1">
              <a:solidFill>
                <a:srgbClr val="FF6600"/>
              </a:solidFill>
              <a:latin typeface="Times New Roman"/>
              <a:ea typeface="Times New Roman"/>
              <a:cs typeface="Times New Roman"/>
              <a:sym typeface="Times New Roman"/>
            </a:endParaRPr>
          </a:p>
        </p:txBody>
      </p:sp>
      <p:sp>
        <p:nvSpPr>
          <p:cNvPr id="98" name="Google Shape;98;p15"/>
          <p:cNvSpPr txBox="1"/>
          <p:nvPr>
            <p:ph idx="1" type="subTitle"/>
          </p:nvPr>
        </p:nvSpPr>
        <p:spPr>
          <a:xfrm>
            <a:off x="5733142" y="0"/>
            <a:ext cx="6458857" cy="6858004"/>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1000"/>
              </a:spcBef>
              <a:spcAft>
                <a:spcPts val="0"/>
              </a:spcAft>
              <a:buClr>
                <a:srgbClr val="FF6600"/>
              </a:buClr>
              <a:buSzPts val="2000"/>
              <a:buNone/>
            </a:pPr>
            <a:r>
              <a:t/>
            </a:r>
            <a:endParaRPr sz="1700">
              <a:latin typeface="Times New Roman"/>
              <a:ea typeface="Times New Roman"/>
              <a:cs typeface="Times New Roman"/>
              <a:sym typeface="Times New Roman"/>
            </a:endParaRPr>
          </a:p>
          <a:p>
            <a:pPr indent="0" lvl="0" marL="0" rtl="0" algn="just">
              <a:lnSpc>
                <a:spcPct val="115000"/>
              </a:lnSpc>
              <a:spcBef>
                <a:spcPts val="1000"/>
              </a:spcBef>
              <a:spcAft>
                <a:spcPts val="0"/>
              </a:spcAft>
              <a:buClr>
                <a:srgbClr val="FF6600"/>
              </a:buClr>
              <a:buSzPts val="2000"/>
              <a:buNone/>
            </a:pPr>
            <a:r>
              <a:rPr lang="en-US" sz="2200">
                <a:solidFill>
                  <a:srgbClr val="FF6600"/>
                </a:solidFill>
                <a:latin typeface="Times New Roman"/>
                <a:ea typeface="Times New Roman"/>
                <a:cs typeface="Times New Roman"/>
                <a:sym typeface="Times New Roman"/>
              </a:rPr>
              <a:t>Objective: </a:t>
            </a:r>
            <a:r>
              <a:rPr lang="en-US" sz="2100">
                <a:latin typeface="Times New Roman"/>
                <a:ea typeface="Times New Roman"/>
                <a:cs typeface="Times New Roman"/>
                <a:sym typeface="Times New Roman"/>
              </a:rPr>
              <a:t>Analyze the data metrics of two cab companies to help XYZ firm identify the right company to invest in.</a:t>
            </a:r>
            <a:endParaRPr sz="21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rgbClr val="FF6600"/>
              </a:buClr>
              <a:buSzPts val="2400"/>
              <a:buNone/>
            </a:pPr>
            <a:r>
              <a:rPr lang="en-US" sz="2200">
                <a:solidFill>
                  <a:srgbClr val="FF6600"/>
                </a:solidFill>
                <a:latin typeface="Times New Roman"/>
                <a:ea typeface="Times New Roman"/>
                <a:cs typeface="Times New Roman"/>
                <a:sym typeface="Times New Roman"/>
              </a:rPr>
              <a:t>Key Takeaways: </a:t>
            </a:r>
            <a:endParaRPr sz="2200">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0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2800"/>
              <a:buNone/>
            </a:pPr>
            <a:r>
              <a:t/>
            </a:r>
            <a:endParaRPr sz="22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rgbClr val="FF6600"/>
              </a:buClr>
              <a:buSzPts val="2800"/>
              <a:buNone/>
            </a:pPr>
            <a:r>
              <a:rPr lang="en-US" sz="2200">
                <a:solidFill>
                  <a:srgbClr val="FF6600"/>
                </a:solidFill>
                <a:latin typeface="Times New Roman"/>
                <a:ea typeface="Times New Roman"/>
                <a:cs typeface="Times New Roman"/>
                <a:sym typeface="Times New Roman"/>
              </a:rPr>
              <a:t>       </a:t>
            </a:r>
            <a:endParaRPr sz="2200">
              <a:solidFill>
                <a:srgbClr val="FF6600"/>
              </a:solidFill>
              <a:latin typeface="Times New Roman"/>
              <a:ea typeface="Times New Roman"/>
              <a:cs typeface="Times New Roman"/>
              <a:sym typeface="Times New Roman"/>
            </a:endParaRPr>
          </a:p>
          <a:p>
            <a:pPr indent="0" lvl="0" marL="0" rtl="0" algn="ctr">
              <a:lnSpc>
                <a:spcPct val="115000"/>
              </a:lnSpc>
              <a:spcBef>
                <a:spcPts val="1000"/>
              </a:spcBef>
              <a:spcAft>
                <a:spcPts val="0"/>
              </a:spcAft>
              <a:buClr>
                <a:schemeClr val="dk1"/>
              </a:buClr>
              <a:buSzPts val="2400"/>
              <a:buNone/>
            </a:pPr>
            <a:r>
              <a:t/>
            </a:r>
            <a:endParaRPr sz="2200">
              <a:solidFill>
                <a:srgbClr val="FF6600"/>
              </a:solidFill>
              <a:latin typeface="Times New Roman"/>
              <a:ea typeface="Times New Roman"/>
              <a:cs typeface="Times New Roman"/>
              <a:sym typeface="Times New Roman"/>
            </a:endParaRPr>
          </a:p>
          <a:p>
            <a:pPr indent="0" lvl="0" marL="0" rtl="0" algn="ctr">
              <a:lnSpc>
                <a:spcPct val="115000"/>
              </a:lnSpc>
              <a:spcBef>
                <a:spcPts val="1000"/>
              </a:spcBef>
              <a:spcAft>
                <a:spcPts val="0"/>
              </a:spcAft>
              <a:buClr>
                <a:schemeClr val="dk1"/>
              </a:buClr>
              <a:buSzPts val="2400"/>
              <a:buNone/>
            </a:pPr>
            <a:r>
              <a:t/>
            </a:r>
            <a:endParaRPr sz="2200">
              <a:solidFill>
                <a:srgbClr val="FF6600"/>
              </a:solidFill>
              <a:latin typeface="Times New Roman"/>
              <a:ea typeface="Times New Roman"/>
              <a:cs typeface="Times New Roman"/>
              <a:sym typeface="Times New Roman"/>
            </a:endParaRPr>
          </a:p>
        </p:txBody>
      </p:sp>
      <p:pic>
        <p:nvPicPr>
          <p:cNvPr id="99" name="Google Shape;99;p15"/>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00" name="Google Shape;100;p15"/>
          <p:cNvSpPr txBox="1"/>
          <p:nvPr/>
        </p:nvSpPr>
        <p:spPr>
          <a:xfrm>
            <a:off x="5869875" y="2692750"/>
            <a:ext cx="6222900" cy="4399500"/>
          </a:xfrm>
          <a:prstGeom prst="rect">
            <a:avLst/>
          </a:prstGeom>
          <a:noFill/>
          <a:ln>
            <a:noFill/>
          </a:ln>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Yellow Cab makes more total profit and profit on average than Pink Cab, demonstrating stronger performance.</a:t>
            </a:r>
            <a:endParaRPr sz="2200">
              <a:solidFill>
                <a:schemeClr val="dk1"/>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City-level demand varies and does not correlate with population density</a:t>
            </a:r>
            <a:endParaRPr sz="2200">
              <a:solidFill>
                <a:schemeClr val="dk1"/>
              </a:solidFill>
              <a:latin typeface="Times New Roman"/>
              <a:ea typeface="Times New Roman"/>
              <a:cs typeface="Times New Roman"/>
              <a:sym typeface="Times New Roman"/>
            </a:endParaRPr>
          </a:p>
          <a:p>
            <a:pPr indent="-368300" lvl="0" marL="457200" rtl="0" algn="l">
              <a:lnSpc>
                <a:spcPct val="150000"/>
              </a:lnSpc>
              <a:spcBef>
                <a:spcPts val="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There is a period of seasonality during winter times</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0"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a:solidFill>
                  <a:srgbClr val="FF6600"/>
                </a:solidFill>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106" name="Google Shape;106;p16"/>
          <p:cNvSpPr txBox="1"/>
          <p:nvPr>
            <p:ph idx="1" type="subTitle"/>
          </p:nvPr>
        </p:nvSpPr>
        <p:spPr>
          <a:xfrm>
            <a:off x="5923350" y="0"/>
            <a:ext cx="6345000" cy="68580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accent2"/>
              </a:buClr>
              <a:buSzPts val="1800"/>
              <a:buNone/>
            </a:pPr>
            <a:r>
              <a:rPr b="1" lang="en-US" sz="1800">
                <a:solidFill>
                  <a:schemeClr val="accent2"/>
                </a:solidFill>
                <a:latin typeface="Times New Roman"/>
                <a:ea typeface="Times New Roman"/>
                <a:cs typeface="Times New Roman"/>
                <a:sym typeface="Times New Roman"/>
              </a:rPr>
              <a:t>Context</a:t>
            </a:r>
            <a:r>
              <a:rPr i="0" lang="en-US" sz="1800" u="none" cap="none" strike="noStrike">
                <a:solidFill>
                  <a:schemeClr val="accent2"/>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107950" lvl="0" marL="0" marR="0" rtl="0" algn="l">
              <a:lnSpc>
                <a:spcPct val="115000"/>
              </a:lnSpc>
              <a:spcBef>
                <a:spcPts val="0"/>
              </a:spcBef>
              <a:spcAft>
                <a:spcPts val="0"/>
              </a:spcAft>
              <a:buClr>
                <a:schemeClr val="dk1"/>
              </a:buClr>
              <a:buSzPts val="1700"/>
              <a:buFont typeface="Times New Roman"/>
              <a:buChar char="•"/>
            </a:pPr>
            <a:r>
              <a:rPr lang="en-US" sz="1700">
                <a:solidFill>
                  <a:srgbClr val="2D3B45"/>
                </a:solidFill>
                <a:highlight>
                  <a:srgbClr val="FFFFFF"/>
                </a:highlight>
                <a:latin typeface="Times New Roman"/>
                <a:ea typeface="Times New Roman"/>
                <a:cs typeface="Times New Roman"/>
                <a:sym typeface="Times New Roman"/>
              </a:rPr>
              <a:t> </a:t>
            </a:r>
            <a:r>
              <a:rPr lang="en-US" sz="1700">
                <a:solidFill>
                  <a:srgbClr val="2D3B45"/>
                </a:solidFill>
                <a:highlight>
                  <a:srgbClr val="FFFFFF"/>
                </a:highlight>
                <a:latin typeface="Times New Roman"/>
                <a:ea typeface="Times New Roman"/>
                <a:cs typeface="Times New Roman"/>
                <a:sym typeface="Times New Roman"/>
              </a:rPr>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endParaRPr sz="1700">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800"/>
              <a:buNone/>
            </a:pPr>
            <a:r>
              <a:t/>
            </a:r>
            <a:endParaRPr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800"/>
              <a:buNone/>
            </a:pPr>
            <a:r>
              <a:rPr b="1" i="0" lang="en-US" sz="1800" u="none" cap="none" strike="noStrike">
                <a:solidFill>
                  <a:schemeClr val="accent2"/>
                </a:solidFill>
                <a:latin typeface="Times New Roman"/>
                <a:ea typeface="Times New Roman"/>
                <a:cs typeface="Times New Roman"/>
                <a:sym typeface="Times New Roman"/>
              </a:rPr>
              <a:t>Data Overview</a:t>
            </a:r>
            <a:r>
              <a:rPr i="0" lang="en-US" sz="1800" u="none" cap="none" strike="noStrike">
                <a:solidFill>
                  <a:schemeClr val="accent2"/>
                </a:solidFill>
                <a:latin typeface="Times New Roman"/>
                <a:ea typeface="Times New Roman"/>
                <a:cs typeface="Times New Roman"/>
                <a:sym typeface="Times New Roman"/>
              </a:rPr>
              <a:t>:</a:t>
            </a:r>
            <a:endParaRPr sz="1800">
              <a:solidFill>
                <a:schemeClr val="accent2"/>
              </a:solidFill>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Arial"/>
              <a:buChar char="•"/>
            </a:pPr>
            <a:r>
              <a:rPr b="1" lang="en-US" sz="1800">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Cab_Data.csv</a:t>
            </a:r>
            <a:r>
              <a:rPr i="0" lang="en-US" sz="1800" u="none" cap="none" strike="noStrike">
                <a:solidFill>
                  <a:schemeClr val="dk1"/>
                </a:solidFill>
                <a:latin typeface="Times New Roman"/>
                <a:ea typeface="Times New Roman"/>
                <a:cs typeface="Times New Roman"/>
                <a:sym typeface="Times New Roman"/>
              </a:rPr>
              <a:t>: Transaction details for the two companies from </a:t>
            </a:r>
            <a:r>
              <a:rPr lang="en-US" sz="1800">
                <a:latin typeface="Times New Roman"/>
                <a:ea typeface="Times New Roman"/>
                <a:cs typeface="Times New Roman"/>
                <a:sym typeface="Times New Roman"/>
              </a:rPr>
              <a:t>31/01/2016</a:t>
            </a:r>
            <a:r>
              <a:rPr i="0" lang="en-US" sz="1800" u="none" cap="none" strike="noStrike">
                <a:solidFill>
                  <a:schemeClr val="dk1"/>
                </a:solidFill>
                <a:latin typeface="Times New Roman"/>
                <a:ea typeface="Times New Roman"/>
                <a:cs typeface="Times New Roman"/>
                <a:sym typeface="Times New Roman"/>
              </a:rPr>
              <a:t> to </a:t>
            </a:r>
            <a:r>
              <a:rPr lang="en-US" sz="1800">
                <a:latin typeface="Times New Roman"/>
                <a:ea typeface="Times New Roman"/>
                <a:cs typeface="Times New Roman"/>
                <a:sym typeface="Times New Roman"/>
              </a:rPr>
              <a:t>31/12/2018</a:t>
            </a:r>
            <a:r>
              <a:rPr i="0" lang="en-US" sz="18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Arial"/>
              <a:buChar char="•"/>
            </a:pPr>
            <a:r>
              <a:rPr b="1" lang="en-US" sz="1800">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Customer_ID.csv</a:t>
            </a:r>
            <a:r>
              <a:rPr i="0" lang="en-US" sz="1800" u="none" cap="none" strike="noStrike">
                <a:solidFill>
                  <a:schemeClr val="dk1"/>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This is a mapping table that contains a unique identifier which links the customer’s </a:t>
            </a:r>
            <a:r>
              <a:rPr lang="en-US" sz="1800">
                <a:latin typeface="Times New Roman"/>
                <a:ea typeface="Times New Roman"/>
                <a:cs typeface="Times New Roman"/>
                <a:sym typeface="Times New Roman"/>
              </a:rPr>
              <a:t>demographic details. </a:t>
            </a:r>
            <a:endParaRPr>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Arial"/>
              <a:buChar char="•"/>
            </a:pPr>
            <a:r>
              <a:rPr b="1" lang="en-US" sz="1800">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Transaction_ID.csv</a:t>
            </a:r>
            <a:r>
              <a:rPr i="0" lang="en-US" sz="1800" u="none" cap="none" strike="noStrike">
                <a:solidFill>
                  <a:schemeClr val="dk1"/>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This is a mapping table that contains transaction to customer mapping and payment mode. </a:t>
            </a:r>
            <a:endParaRPr>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Arial"/>
              <a:buChar char="•"/>
            </a:pPr>
            <a:r>
              <a:rPr b="1" lang="en-US" sz="1800">
                <a:latin typeface="Times New Roman"/>
                <a:ea typeface="Times New Roman"/>
                <a:cs typeface="Times New Roman"/>
                <a:sym typeface="Times New Roman"/>
              </a:rPr>
              <a:t> </a:t>
            </a:r>
            <a:r>
              <a:rPr b="1" i="0" lang="en-US" sz="1800" u="none" cap="none" strike="noStrike">
                <a:solidFill>
                  <a:schemeClr val="dk1"/>
                </a:solidFill>
                <a:latin typeface="Times New Roman"/>
                <a:ea typeface="Times New Roman"/>
                <a:cs typeface="Times New Roman"/>
                <a:sym typeface="Times New Roman"/>
              </a:rPr>
              <a:t>City.csv</a:t>
            </a:r>
            <a:r>
              <a:rPr i="0" lang="en-US" sz="1800" u="none" cap="none" strike="noStrike">
                <a:solidFill>
                  <a:schemeClr val="dk1"/>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This contains the list of U.S. cities, their population, and number of cab users.</a:t>
            </a:r>
            <a:endParaRPr>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dk1"/>
              </a:buClr>
              <a:buSzPts val="1800"/>
              <a:buNone/>
            </a:pPr>
            <a:r>
              <a:t/>
            </a:r>
            <a:endParaRPr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chemeClr val="accent2"/>
              </a:buClr>
              <a:buSzPts val="1800"/>
              <a:buNone/>
            </a:pPr>
            <a:r>
              <a:rPr b="1" i="0" lang="en-US" sz="1800" u="none" cap="none" strike="noStrike">
                <a:solidFill>
                  <a:schemeClr val="accent2"/>
                </a:solidFill>
                <a:latin typeface="Times New Roman"/>
                <a:ea typeface="Times New Roman"/>
                <a:cs typeface="Times New Roman"/>
                <a:sym typeface="Times New Roman"/>
              </a:rPr>
              <a:t>Challenges</a:t>
            </a:r>
            <a:r>
              <a:rPr i="0" lang="en-US" sz="18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 </a:t>
            </a:r>
            <a:r>
              <a:rPr lang="en-US" sz="1800">
                <a:latin typeface="Times New Roman"/>
                <a:ea typeface="Times New Roman"/>
                <a:cs typeface="Times New Roman"/>
                <a:sym typeface="Times New Roman"/>
              </a:rPr>
              <a:t>Datasets require cleaning to split and combine to diversify</a:t>
            </a:r>
            <a:r>
              <a:rPr i="0" lang="en-US" sz="1800" u="none" cap="none" strike="noStrike">
                <a:solidFill>
                  <a:schemeClr val="dk1"/>
                </a:solidFill>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114300" lvl="0" marL="0" marR="0" rtl="0" algn="l">
              <a:lnSpc>
                <a:spcPct val="115000"/>
              </a:lnSpc>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 Examine</a:t>
            </a:r>
            <a:r>
              <a:rPr lang="en-US" sz="1800">
                <a:latin typeface="Times New Roman"/>
                <a:ea typeface="Times New Roman"/>
                <a:cs typeface="Times New Roman"/>
                <a:sym typeface="Times New Roman"/>
              </a:rPr>
              <a:t> trends in profitability, customer demands and demographics.</a:t>
            </a:r>
            <a:endParaRPr>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just">
              <a:lnSpc>
                <a:spcPct val="115000"/>
              </a:lnSpc>
              <a:spcBef>
                <a:spcPts val="1000"/>
              </a:spcBef>
              <a:spcAft>
                <a:spcPts val="0"/>
              </a:spcAft>
              <a:buClr>
                <a:srgbClr val="FF6600"/>
              </a:buClr>
              <a:buSzPts val="1800"/>
              <a:buNone/>
            </a:pPr>
            <a:r>
              <a:rPr lang="en-US" sz="1800">
                <a:solidFill>
                  <a:srgbClr val="FF6600"/>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ctr">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a:p>
            <a:pPr indent="0" lvl="0" marL="0" rtl="0" algn="ctr">
              <a:lnSpc>
                <a:spcPct val="115000"/>
              </a:lnSpc>
              <a:spcBef>
                <a:spcPts val="1000"/>
              </a:spcBef>
              <a:spcAft>
                <a:spcPts val="0"/>
              </a:spcAft>
              <a:buClr>
                <a:schemeClr val="dk1"/>
              </a:buClr>
              <a:buSzPts val="1800"/>
              <a:buNone/>
            </a:pPr>
            <a:r>
              <a:t/>
            </a:r>
            <a:endParaRPr sz="1800">
              <a:solidFill>
                <a:srgbClr val="FF6600"/>
              </a:solidFill>
              <a:latin typeface="Times New Roman"/>
              <a:ea typeface="Times New Roman"/>
              <a:cs typeface="Times New Roman"/>
              <a:sym typeface="Times New Roman"/>
            </a:endParaRPr>
          </a:p>
        </p:txBody>
      </p:sp>
      <p:pic>
        <p:nvPicPr>
          <p:cNvPr id="107" name="Google Shape;107;p16"/>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ctrTitle"/>
          </p:nvPr>
        </p:nvSpPr>
        <p:spPr>
          <a:xfrm>
            <a:off x="0" y="0"/>
            <a:ext cx="55662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a:solidFill>
                  <a:srgbClr val="FF6600"/>
                </a:solidFill>
                <a:latin typeface="Times New Roman"/>
                <a:ea typeface="Times New Roman"/>
                <a:cs typeface="Times New Roman"/>
                <a:sym typeface="Times New Roman"/>
              </a:rPr>
              <a:t>Approach</a:t>
            </a:r>
            <a:endParaRPr>
              <a:latin typeface="Times New Roman"/>
              <a:ea typeface="Times New Roman"/>
              <a:cs typeface="Times New Roman"/>
              <a:sym typeface="Times New Roman"/>
            </a:endParaRPr>
          </a:p>
        </p:txBody>
      </p:sp>
      <p:sp>
        <p:nvSpPr>
          <p:cNvPr id="113" name="Google Shape;113;p17"/>
          <p:cNvSpPr txBox="1"/>
          <p:nvPr>
            <p:ph idx="1" type="subTitle"/>
          </p:nvPr>
        </p:nvSpPr>
        <p:spPr>
          <a:xfrm>
            <a:off x="5794800" y="609600"/>
            <a:ext cx="6625800" cy="68580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Clr>
                <a:schemeClr val="accent2"/>
              </a:buClr>
              <a:buSzPts val="2800"/>
              <a:buNone/>
            </a:pPr>
            <a:r>
              <a:rPr b="1" lang="en-US" sz="2800">
                <a:solidFill>
                  <a:schemeClr val="accent2"/>
                </a:solidFill>
                <a:latin typeface="Times New Roman"/>
                <a:ea typeface="Times New Roman"/>
                <a:cs typeface="Times New Roman"/>
                <a:sym typeface="Times New Roman"/>
              </a:rPr>
              <a:t>Content:</a:t>
            </a:r>
            <a:endParaRPr>
              <a:latin typeface="Times New Roman"/>
              <a:ea typeface="Times New Roman"/>
              <a:cs typeface="Times New Roman"/>
              <a:sym typeface="Times New Roman"/>
            </a:endParaRPr>
          </a:p>
          <a:p>
            <a:pPr indent="-114300" lvl="0" marL="0" rtl="0" algn="l">
              <a:lnSpc>
                <a:spcPct val="150000"/>
              </a:lnSpc>
              <a:spcBef>
                <a:spcPts val="1000"/>
              </a:spcBef>
              <a:spcAft>
                <a:spcPts val="0"/>
              </a:spcAft>
              <a:buClr>
                <a:schemeClr val="dk1"/>
              </a:buClr>
              <a:buSzPts val="1800"/>
              <a:buFont typeface="Arial"/>
              <a:buAutoNum type="arabicPeriod"/>
            </a:pPr>
            <a:r>
              <a:rPr b="1"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Data Preparation</a:t>
            </a:r>
            <a:r>
              <a:rPr lang="en-US" sz="1800">
                <a:latin typeface="Times New Roman"/>
                <a:ea typeface="Times New Roman"/>
                <a:cs typeface="Times New Roman"/>
                <a:sym typeface="Times New Roman"/>
              </a:rPr>
              <a:t>: Processed datasets by cleaning, transforming, adding relevant categories, and finally merging into one </a:t>
            </a:r>
            <a:r>
              <a:rPr lang="en-US" sz="1800">
                <a:latin typeface="Times New Roman"/>
                <a:ea typeface="Times New Roman"/>
                <a:cs typeface="Times New Roman"/>
                <a:sym typeface="Times New Roman"/>
              </a:rPr>
              <a:t>cumulative</a:t>
            </a:r>
            <a:r>
              <a:rPr lang="en-US" sz="1800">
                <a:latin typeface="Times New Roman"/>
                <a:ea typeface="Times New Roman"/>
                <a:cs typeface="Times New Roman"/>
                <a:sym typeface="Times New Roman"/>
              </a:rPr>
              <a:t> dataset (Cab_Data, Customer_ID, Transaction_ID, City.csv).</a:t>
            </a:r>
            <a:endParaRPr>
              <a:latin typeface="Times New Roman"/>
              <a:ea typeface="Times New Roman"/>
              <a:cs typeface="Times New Roman"/>
              <a:sym typeface="Times New Roman"/>
            </a:endParaRPr>
          </a:p>
          <a:p>
            <a:pPr indent="-114300" lvl="0" marL="0" rtl="0" algn="l">
              <a:lnSpc>
                <a:spcPct val="150000"/>
              </a:lnSpc>
              <a:spcBef>
                <a:spcPts val="1000"/>
              </a:spcBef>
              <a:spcAft>
                <a:spcPts val="0"/>
              </a:spcAft>
              <a:buClr>
                <a:schemeClr val="dk1"/>
              </a:buClr>
              <a:buSzPts val="1800"/>
              <a:buFont typeface="Arial"/>
              <a:buAutoNum type="arabicPeriod"/>
            </a:pPr>
            <a:r>
              <a:rPr b="1"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Exploratory Data Analysis (EDA)</a:t>
            </a:r>
            <a:r>
              <a:rPr lang="en-US" sz="1800">
                <a:latin typeface="Times New Roman"/>
                <a:ea typeface="Times New Roman"/>
                <a:cs typeface="Times New Roman"/>
                <a:sym typeface="Times New Roman"/>
              </a:rPr>
              <a:t>: Analyzed patterns in profitability, customer demographics, and city-level usage.</a:t>
            </a:r>
            <a:endParaRPr>
              <a:latin typeface="Times New Roman"/>
              <a:ea typeface="Times New Roman"/>
              <a:cs typeface="Times New Roman"/>
              <a:sym typeface="Times New Roman"/>
            </a:endParaRPr>
          </a:p>
          <a:p>
            <a:pPr indent="-114300" lvl="0" marL="0" rtl="0" algn="l">
              <a:lnSpc>
                <a:spcPct val="150000"/>
              </a:lnSpc>
              <a:spcBef>
                <a:spcPts val="1000"/>
              </a:spcBef>
              <a:spcAft>
                <a:spcPts val="0"/>
              </a:spcAft>
              <a:buClr>
                <a:schemeClr val="dk1"/>
              </a:buClr>
              <a:buSzPts val="1800"/>
              <a:buFont typeface="Arial"/>
              <a:buAutoNum type="arabicPeriod"/>
            </a:pPr>
            <a:r>
              <a:rPr b="1" lang="en-US" sz="1800">
                <a:latin typeface="Times New Roman"/>
                <a:ea typeface="Times New Roman"/>
                <a:cs typeface="Times New Roman"/>
                <a:sym typeface="Times New Roman"/>
              </a:rPr>
              <a:t> </a:t>
            </a:r>
            <a:r>
              <a:rPr b="1" lang="en-US" sz="1800">
                <a:latin typeface="Times New Roman"/>
                <a:ea typeface="Times New Roman"/>
                <a:cs typeface="Times New Roman"/>
                <a:sym typeface="Times New Roman"/>
              </a:rPr>
              <a:t>Hypothesis Tests</a:t>
            </a:r>
            <a:r>
              <a:rPr lang="en-US" sz="1800">
                <a:latin typeface="Times New Roman"/>
                <a:ea typeface="Times New Roman"/>
                <a:cs typeface="Times New Roman"/>
                <a:sym typeface="Times New Roman"/>
              </a:rPr>
              <a:t>: Tested and validated/disproved theories regarding ride frequency, cab preference, and profitability.</a:t>
            </a:r>
            <a:endParaRPr>
              <a:latin typeface="Times New Roman"/>
              <a:ea typeface="Times New Roman"/>
              <a:cs typeface="Times New Roman"/>
              <a:sym typeface="Times New Roman"/>
            </a:endParaRPr>
          </a:p>
          <a:p>
            <a:pPr indent="-114300" lvl="0" marL="0" rtl="0" algn="l">
              <a:lnSpc>
                <a:spcPct val="150000"/>
              </a:lnSpc>
              <a:spcBef>
                <a:spcPts val="1000"/>
              </a:spcBef>
              <a:spcAft>
                <a:spcPts val="0"/>
              </a:spcAft>
              <a:buClr>
                <a:schemeClr val="dk1"/>
              </a:buClr>
              <a:buSzPts val="1800"/>
              <a:buFont typeface="Arial"/>
              <a:buAutoNum type="arabicPeriod"/>
            </a:pPr>
            <a:r>
              <a:rPr b="1" lang="en-US" sz="1800">
                <a:latin typeface="Times New Roman"/>
                <a:ea typeface="Times New Roman"/>
                <a:cs typeface="Times New Roman"/>
                <a:sym typeface="Times New Roman"/>
              </a:rPr>
              <a:t> Analyze Results</a:t>
            </a:r>
            <a:r>
              <a:rPr lang="en-US" sz="1800">
                <a:latin typeface="Times New Roman"/>
                <a:ea typeface="Times New Roman"/>
                <a:cs typeface="Times New Roman"/>
                <a:sym typeface="Times New Roman"/>
              </a:rPr>
              <a:t>: Assessed Yellow Cab vs Pink Cab based on </a:t>
            </a:r>
            <a:r>
              <a:rPr lang="en-US" sz="1800">
                <a:latin typeface="Times New Roman"/>
                <a:ea typeface="Times New Roman"/>
                <a:cs typeface="Times New Roman"/>
                <a:sym typeface="Times New Roman"/>
              </a:rPr>
              <a:t>performance</a:t>
            </a:r>
            <a:r>
              <a:rPr lang="en-US" sz="1800">
                <a:latin typeface="Times New Roman"/>
                <a:ea typeface="Times New Roman"/>
                <a:cs typeface="Times New Roman"/>
                <a:sym typeface="Times New Roman"/>
              </a:rPr>
              <a:t> indicators and provided recommendations accordingly.</a:t>
            </a:r>
            <a:endParaRPr sz="1800">
              <a:solidFill>
                <a:srgbClr val="FF6600"/>
              </a:solidFill>
              <a:latin typeface="Times New Roman"/>
              <a:ea typeface="Times New Roman"/>
              <a:cs typeface="Times New Roman"/>
              <a:sym typeface="Times New Roman"/>
            </a:endParaRPr>
          </a:p>
        </p:txBody>
      </p:sp>
      <p:pic>
        <p:nvPicPr>
          <p:cNvPr id="114" name="Google Shape;114;p17"/>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Exploratory Data Analysis (EDA)</a:t>
            </a:r>
            <a:endParaRPr>
              <a:latin typeface="Times New Roman"/>
              <a:ea typeface="Times New Roman"/>
              <a:cs typeface="Times New Roman"/>
              <a:sym typeface="Times New Roman"/>
            </a:endParaRPr>
          </a:p>
        </p:txBody>
      </p:sp>
      <p:pic>
        <p:nvPicPr>
          <p:cNvPr id="120" name="Google Shape;120;p18"/>
          <p:cNvPicPr preferRelativeResize="0"/>
          <p:nvPr/>
        </p:nvPicPr>
        <p:blipFill>
          <a:blip r:embed="rId3">
            <a:alphaModFix/>
          </a:blip>
          <a:stretch>
            <a:fillRect/>
          </a:stretch>
        </p:blipFill>
        <p:spPr>
          <a:xfrm>
            <a:off x="0" y="1220400"/>
            <a:ext cx="7253117" cy="5680749"/>
          </a:xfrm>
          <a:prstGeom prst="rect">
            <a:avLst/>
          </a:prstGeom>
          <a:noFill/>
          <a:ln>
            <a:noFill/>
          </a:ln>
        </p:spPr>
      </p:pic>
      <p:sp>
        <p:nvSpPr>
          <p:cNvPr id="121" name="Google Shape;121;p18"/>
          <p:cNvSpPr txBox="1"/>
          <p:nvPr/>
        </p:nvSpPr>
        <p:spPr>
          <a:xfrm>
            <a:off x="7307450" y="1265050"/>
            <a:ext cx="4884600" cy="55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US" sz="2800">
                <a:solidFill>
                  <a:schemeClr val="dk1"/>
                </a:solidFill>
                <a:latin typeface="Times New Roman"/>
                <a:ea typeface="Times New Roman"/>
                <a:cs typeface="Times New Roman"/>
                <a:sym typeface="Times New Roman"/>
              </a:rPr>
              <a:t>Here, there is no significant difference in between income brackets in terms of price charged, but customers of “high” income have a slightly higher median cost.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Exploratory Data Analysis (EDA)</a:t>
            </a:r>
            <a:endParaRPr>
              <a:latin typeface="Times New Roman"/>
              <a:ea typeface="Times New Roman"/>
              <a:cs typeface="Times New Roman"/>
              <a:sym typeface="Times New Roman"/>
            </a:endParaRPr>
          </a:p>
        </p:txBody>
      </p:sp>
      <p:pic>
        <p:nvPicPr>
          <p:cNvPr id="127" name="Google Shape;127;p19"/>
          <p:cNvPicPr preferRelativeResize="0"/>
          <p:nvPr/>
        </p:nvPicPr>
        <p:blipFill>
          <a:blip r:embed="rId3">
            <a:alphaModFix/>
          </a:blip>
          <a:stretch>
            <a:fillRect/>
          </a:stretch>
        </p:blipFill>
        <p:spPr>
          <a:xfrm>
            <a:off x="3639229" y="1220400"/>
            <a:ext cx="8552770" cy="5637601"/>
          </a:xfrm>
          <a:prstGeom prst="rect">
            <a:avLst/>
          </a:prstGeom>
          <a:noFill/>
          <a:ln>
            <a:noFill/>
          </a:ln>
        </p:spPr>
      </p:pic>
      <p:sp>
        <p:nvSpPr>
          <p:cNvPr id="128" name="Google Shape;128;p19"/>
          <p:cNvSpPr txBox="1"/>
          <p:nvPr/>
        </p:nvSpPr>
        <p:spPr>
          <a:xfrm>
            <a:off x="59525" y="1250150"/>
            <a:ext cx="3557100" cy="56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28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US" sz="2800">
                <a:solidFill>
                  <a:schemeClr val="dk1"/>
                </a:solidFill>
                <a:latin typeface="Times New Roman"/>
                <a:ea typeface="Times New Roman"/>
                <a:cs typeface="Times New Roman"/>
                <a:sym typeface="Times New Roman"/>
              </a:rPr>
              <a:t>Here, the Yellow Cab company clearly makes more total profit compared to the Pink Cab company.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Exploratory Data Analysis (EDA)</a:t>
            </a:r>
            <a:endParaRPr>
              <a:latin typeface="Times New Roman"/>
              <a:ea typeface="Times New Roman"/>
              <a:cs typeface="Times New Roman"/>
              <a:sym typeface="Times New Roman"/>
            </a:endParaRPr>
          </a:p>
        </p:txBody>
      </p:sp>
      <p:sp>
        <p:nvSpPr>
          <p:cNvPr id="134" name="Google Shape;134;p20"/>
          <p:cNvSpPr txBox="1"/>
          <p:nvPr/>
        </p:nvSpPr>
        <p:spPr>
          <a:xfrm>
            <a:off x="10142275" y="1532925"/>
            <a:ext cx="2049900" cy="459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800">
                <a:solidFill>
                  <a:schemeClr val="dk1"/>
                </a:solidFill>
                <a:latin typeface="Times New Roman"/>
                <a:ea typeface="Times New Roman"/>
                <a:cs typeface="Times New Roman"/>
                <a:sym typeface="Times New Roman"/>
              </a:rPr>
              <a:t>New York, NY is the city with the highest amount of transactions.</a:t>
            </a:r>
            <a:endParaRPr sz="2800">
              <a:solidFill>
                <a:schemeClr val="dk1"/>
              </a:solidFill>
              <a:latin typeface="Times New Roman"/>
              <a:ea typeface="Times New Roman"/>
              <a:cs typeface="Times New Roman"/>
              <a:sym typeface="Times New Roman"/>
            </a:endParaRPr>
          </a:p>
        </p:txBody>
      </p:sp>
      <p:pic>
        <p:nvPicPr>
          <p:cNvPr id="135" name="Google Shape;135;p20"/>
          <p:cNvPicPr preferRelativeResize="0"/>
          <p:nvPr/>
        </p:nvPicPr>
        <p:blipFill>
          <a:blip r:embed="rId3">
            <a:alphaModFix/>
          </a:blip>
          <a:stretch>
            <a:fillRect/>
          </a:stretch>
        </p:blipFill>
        <p:spPr>
          <a:xfrm>
            <a:off x="0" y="1296600"/>
            <a:ext cx="10142264" cy="5561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ctrTitle"/>
          </p:nvPr>
        </p:nvSpPr>
        <p:spPr>
          <a:xfrm>
            <a:off x="0" y="0"/>
            <a:ext cx="12192000" cy="12204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000"/>
              <a:buFont typeface="Arial"/>
              <a:buNone/>
            </a:pPr>
            <a:r>
              <a:rPr b="1" lang="en-US">
                <a:solidFill>
                  <a:srgbClr val="FF6600"/>
                </a:solidFill>
                <a:latin typeface="Times New Roman"/>
                <a:ea typeface="Times New Roman"/>
                <a:cs typeface="Times New Roman"/>
                <a:sym typeface="Times New Roman"/>
              </a:rPr>
              <a:t>EDA Hypothesis #1</a:t>
            </a:r>
            <a:endParaRPr>
              <a:latin typeface="Times New Roman"/>
              <a:ea typeface="Times New Roman"/>
              <a:cs typeface="Times New Roman"/>
              <a:sym typeface="Times New Roman"/>
            </a:endParaRPr>
          </a:p>
        </p:txBody>
      </p:sp>
      <p:pic>
        <p:nvPicPr>
          <p:cNvPr id="141" name="Google Shape;141;p21"/>
          <p:cNvPicPr preferRelativeResize="0"/>
          <p:nvPr/>
        </p:nvPicPr>
        <p:blipFill>
          <a:blip r:embed="rId3">
            <a:alphaModFix/>
          </a:blip>
          <a:stretch>
            <a:fillRect/>
          </a:stretch>
        </p:blipFill>
        <p:spPr>
          <a:xfrm>
            <a:off x="0" y="1339450"/>
            <a:ext cx="6596000" cy="5493075"/>
          </a:xfrm>
          <a:prstGeom prst="rect">
            <a:avLst/>
          </a:prstGeom>
          <a:noFill/>
          <a:ln>
            <a:noFill/>
          </a:ln>
        </p:spPr>
      </p:pic>
      <p:sp>
        <p:nvSpPr>
          <p:cNvPr id="142" name="Google Shape;142;p21"/>
          <p:cNvSpPr txBox="1"/>
          <p:nvPr/>
        </p:nvSpPr>
        <p:spPr>
          <a:xfrm>
            <a:off x="6786575" y="1584725"/>
            <a:ext cx="5328000" cy="55527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Null Hypothesis (H₀): There is no significant difference in cab service usage frequency between higher-income and lower-income customers.</a:t>
            </a:r>
            <a:endParaRPr sz="2800">
              <a:solidFill>
                <a:schemeClr val="dk1"/>
              </a:solidFill>
              <a:latin typeface="Times New Roman"/>
              <a:ea typeface="Times New Roman"/>
              <a:cs typeface="Times New Roman"/>
              <a:sym typeface="Times New Roman"/>
            </a:endParaRPr>
          </a:p>
          <a:p>
            <a:pPr indent="-406400" lvl="0" marL="457200" rtl="0" algn="l">
              <a:lnSpc>
                <a:spcPct val="115000"/>
              </a:lnSpc>
              <a:spcBef>
                <a:spcPts val="0"/>
              </a:spcBef>
              <a:spcAft>
                <a:spcPts val="0"/>
              </a:spcAft>
              <a:buClr>
                <a:schemeClr val="dk1"/>
              </a:buClr>
              <a:buSzPts val="2800"/>
              <a:buFont typeface="Times New Roman"/>
              <a:buChar char="●"/>
            </a:pPr>
            <a:r>
              <a:rPr lang="en-US" sz="2800">
                <a:solidFill>
                  <a:schemeClr val="dk1"/>
                </a:solidFill>
                <a:latin typeface="Times New Roman"/>
                <a:ea typeface="Times New Roman"/>
                <a:cs typeface="Times New Roman"/>
                <a:sym typeface="Times New Roman"/>
              </a:rPr>
              <a:t>Alternate Hypothesis (H₁): Higher-income customers use cab services more frequently than lower-income customers. </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